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0" r:id="rId1"/>
    <p:sldMasterId id="2147484306" r:id="rId2"/>
  </p:sldMasterIdLst>
  <p:notesMasterIdLst>
    <p:notesMasterId r:id="rId16"/>
  </p:notesMasterIdLst>
  <p:sldIdLst>
    <p:sldId id="256" r:id="rId3"/>
    <p:sldId id="291" r:id="rId4"/>
    <p:sldId id="292" r:id="rId5"/>
    <p:sldId id="274" r:id="rId6"/>
    <p:sldId id="272" r:id="rId7"/>
    <p:sldId id="276" r:id="rId8"/>
    <p:sldId id="299" r:id="rId9"/>
    <p:sldId id="283" r:id="rId10"/>
    <p:sldId id="287" r:id="rId11"/>
    <p:sldId id="302" r:id="rId12"/>
    <p:sldId id="297" r:id="rId13"/>
    <p:sldId id="298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0" autoAdjust="0"/>
  </p:normalViewPr>
  <p:slideViewPr>
    <p:cSldViewPr>
      <p:cViewPr>
        <p:scale>
          <a:sx n="70" d="100"/>
          <a:sy n="70" d="100"/>
        </p:scale>
        <p:origin x="-13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dirty="0" smtClean="0">
                <a:solidFill>
                  <a:srgbClr val="FF0000"/>
                </a:solidFill>
              </a:rPr>
              <a:t>I</a:t>
            </a:r>
            <a:r>
              <a:rPr lang="en-US" sz="1800" b="1" i="0" u="none" baseline="0" dirty="0" smtClean="0">
                <a:solidFill>
                  <a:srgbClr val="FF0000"/>
                </a:solidFill>
              </a:rPr>
              <a:t> </a:t>
            </a:r>
            <a:r>
              <a:rPr lang="ru-RU" sz="1800" b="1" i="0" u="none" baseline="0" dirty="0" smtClean="0">
                <a:solidFill>
                  <a:srgbClr val="FF0000"/>
                </a:solidFill>
              </a:rPr>
              <a:t>полугодие</a:t>
            </a:r>
            <a:r>
              <a:rPr lang="en-US" sz="1800" b="1" i="0" u="none" baseline="0" dirty="0" smtClean="0">
                <a:solidFill>
                  <a:srgbClr val="FF0000"/>
                </a:solidFill>
              </a:rPr>
              <a:t> – 1</a:t>
            </a:r>
            <a:r>
              <a:rPr lang="ru-RU" sz="1800" b="1" i="0" u="none" baseline="0" dirty="0" smtClean="0">
                <a:solidFill>
                  <a:srgbClr val="FF0000"/>
                </a:solidFill>
              </a:rPr>
              <a:t>87</a:t>
            </a:r>
            <a:r>
              <a:rPr lang="en-US" sz="1800" b="1" i="0" u="none" baseline="0" dirty="0" smtClean="0">
                <a:solidFill>
                  <a:srgbClr val="FF0000"/>
                </a:solidFill>
              </a:rPr>
              <a:t> </a:t>
            </a:r>
            <a:r>
              <a:rPr lang="ru-RU" sz="1800" b="1" i="0" u="none" baseline="0" dirty="0" smtClean="0">
                <a:solidFill>
                  <a:srgbClr val="FF0000"/>
                </a:solidFill>
              </a:rPr>
              <a:t>учащихся</a:t>
            </a:r>
            <a:endParaRPr lang="ru-RU" sz="1800" b="1" i="0" u="none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1.0579460966041529E-2"/>
          <c:y val="1.266662092055016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993326596190167E-2"/>
          <c:y val="1.4240150546818762E-2"/>
          <c:w val="0.45488486716146964"/>
          <c:h val="0.589190565023051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Педагогические ситуации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C00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2"/>
              <c:layout>
                <c:manualLayout>
                  <c:x val="4.6856572560313808E-2"/>
                  <c:y val="-7.258930417369022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3.2419671816400118E-2"/>
                  <c:y val="2.97071158084216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Подготовка к ЕГЭ (ГИА)</c:v>
                </c:pt>
                <c:pt idx="1">
                  <c:v>Элективы</c:v>
                </c:pt>
                <c:pt idx="2">
                  <c:v>Углубленное изучение</c:v>
                </c:pt>
                <c:pt idx="3">
                  <c:v>Пройденный материал</c:v>
                </c:pt>
                <c:pt idx="4">
                  <c:v>Дополнительная самостоятельная работа</c:v>
                </c:pt>
                <c:pt idx="5">
                  <c:v>По состоянию здоровья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94</c:v>
                </c:pt>
                <c:pt idx="1">
                  <c:v>20</c:v>
                </c:pt>
                <c:pt idx="2">
                  <c:v>11</c:v>
                </c:pt>
                <c:pt idx="3">
                  <c:v>19</c:v>
                </c:pt>
                <c:pt idx="4">
                  <c:v>19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998737586849324"/>
          <c:y val="6.8185590906827256E-2"/>
          <c:w val="0.28981933506848756"/>
          <c:h val="0.903066239844761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dirty="0" smtClean="0">
                <a:solidFill>
                  <a:srgbClr val="FF0000"/>
                </a:solidFill>
              </a:rPr>
              <a:t>I</a:t>
            </a:r>
            <a:r>
              <a:rPr lang="en-US" sz="1800" b="1" i="0" u="none" baseline="0" dirty="0" smtClean="0">
                <a:solidFill>
                  <a:srgbClr val="FF0000"/>
                </a:solidFill>
              </a:rPr>
              <a:t>I </a:t>
            </a:r>
            <a:r>
              <a:rPr lang="ru-RU" sz="1800" b="1" i="0" u="none" baseline="0" dirty="0" smtClean="0">
                <a:solidFill>
                  <a:srgbClr val="FF0000"/>
                </a:solidFill>
              </a:rPr>
              <a:t>полугодие  – 330 учащийся</a:t>
            </a:r>
            <a:endParaRPr lang="ru-RU" sz="1800" b="1" i="0" u="none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1.4499564103737443E-2"/>
          <c:y val="0.19535879115283486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066942636521186E-4"/>
          <c:y val="0.30114969864459507"/>
          <c:w val="0.71108428070858853"/>
          <c:h val="0.592735645113505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Педагогические ситуации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C00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layout>
                <c:manualLayout>
                  <c:x val="3.1064404308352507E-2"/>
                  <c:y val="-0.218998525626782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5005661371377771E-2"/>
                  <c:y val="-0.2318483710143317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Подготовка к ЕГЭ (ГИА)</c:v>
                </c:pt>
                <c:pt idx="1">
                  <c:v>Элективы</c:v>
                </c:pt>
                <c:pt idx="2">
                  <c:v>Углубленное изучение</c:v>
                </c:pt>
                <c:pt idx="3">
                  <c:v>Пройденный материал</c:v>
                </c:pt>
                <c:pt idx="4">
                  <c:v>Дополнительная самостоятельная работа</c:v>
                </c:pt>
                <c:pt idx="5">
                  <c:v>По состоянию здоровья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91</c:v>
                </c:pt>
                <c:pt idx="1">
                  <c:v>5</c:v>
                </c:pt>
                <c:pt idx="2">
                  <c:v>4</c:v>
                </c:pt>
                <c:pt idx="3">
                  <c:v>30</c:v>
                </c:pt>
                <c:pt idx="4">
                  <c:v>17</c:v>
                </c:pt>
                <c:pt idx="5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979623763574599E-2"/>
                  <c:y val="-6.29890329645912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информированность</c:v>
                </c:pt>
                <c:pt idx="1">
                  <c:v>необходимость</c:v>
                </c:pt>
                <c:pt idx="2">
                  <c:v>соучастие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0.86599999999999999</c:v>
                </c:pt>
                <c:pt idx="1">
                  <c:v>0.46</c:v>
                </c:pt>
                <c:pt idx="2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0.11614563151519749"/>
                  <c:y val="-6.29890329645912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677933707456173E-2"/>
                  <c:y val="6.29890329645906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86779337074561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информированность</c:v>
                </c:pt>
                <c:pt idx="1">
                  <c:v>необходимость</c:v>
                </c:pt>
                <c:pt idx="2">
                  <c:v>соучастие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6.6000000000000003E-2</c:v>
                </c:pt>
                <c:pt idx="1">
                  <c:v>0.33300000000000002</c:v>
                </c:pt>
                <c:pt idx="2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Незнаю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-1.003727679760966E-2"/>
                  <c:y val="-9.44835494468868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37624365133774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информированность</c:v>
                </c:pt>
                <c:pt idx="1">
                  <c:v>необходимость</c:v>
                </c:pt>
                <c:pt idx="2">
                  <c:v>соучастие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6.6000000000000003E-2</c:v>
                </c:pt>
                <c:pt idx="1">
                  <c:v>0.2</c:v>
                </c:pt>
                <c:pt idx="2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shape val="box"/>
        <c:axId val="117318400"/>
        <c:axId val="117319936"/>
        <c:axId val="0"/>
      </c:bar3DChart>
      <c:catAx>
        <c:axId val="117318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 anchor="b" anchorCtr="0"/>
          <a:lstStyle/>
          <a:p>
            <a:pPr>
              <a:defRPr/>
            </a:pPr>
            <a:endParaRPr lang="ru-RU"/>
          </a:p>
        </c:txPr>
        <c:crossAx val="117319936"/>
        <c:crosses val="autoZero"/>
        <c:auto val="1"/>
        <c:lblAlgn val="ctr"/>
        <c:lblOffset val="100"/>
        <c:noMultiLvlLbl val="0"/>
      </c:catAx>
      <c:valAx>
        <c:axId val="117319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318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995832893002856"/>
          <c:y val="0.28421544431571094"/>
          <c:w val="0.12158371292078658"/>
          <c:h val="0.2622409514022251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50553505535055E-2"/>
          <c:y val="1.9095107369662672E-3"/>
          <c:w val="0.85904640148763689"/>
          <c:h val="0.51555254039746257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008080"/>
            </a:solidFill>
            <a:ln w="14549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0000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92D050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00FFFF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9.724482087340558E-2"/>
                  <c:y val="-2.785608217456478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8817880698492024E-2"/>
                  <c:y val="3.065134435874842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06607199930267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 w="29099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Sheet1!$B$1:$F$1</c:f>
              <c:strCache>
                <c:ptCount val="5"/>
                <c:pt idx="0">
                  <c:v>Углубление знаний, повторение материала</c:v>
                </c:pt>
                <c:pt idx="1">
                  <c:v>Улучшение успеваемости в школе</c:v>
                </c:pt>
                <c:pt idx="2">
                  <c:v>Новая форма обучения (интернет, удобно, интересно, дома)</c:v>
                </c:pt>
                <c:pt idx="3">
                  <c:v>Подготовка к экзаменам</c:v>
                </c:pt>
                <c:pt idx="4">
                  <c:v>Быстрое оценивание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30</c:v>
                </c:pt>
                <c:pt idx="1">
                  <c:v>15</c:v>
                </c:pt>
                <c:pt idx="2">
                  <c:v>10</c:v>
                </c:pt>
                <c:pt idx="3">
                  <c:v>6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549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chemeClr val="hlink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4549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Sheet1!$B$1:$F$1</c:f>
              <c:strCache>
                <c:ptCount val="5"/>
                <c:pt idx="0">
                  <c:v>Углубление знаний, повторение материала</c:v>
                </c:pt>
                <c:pt idx="1">
                  <c:v>Улучшение успеваемости в школе</c:v>
                </c:pt>
                <c:pt idx="2">
                  <c:v>Новая форма обучения (интернет, удобно, интересно, дома)</c:v>
                </c:pt>
                <c:pt idx="3">
                  <c:v>Подготовка к экзаменам</c:v>
                </c:pt>
                <c:pt idx="4">
                  <c:v>Быстрое оценивание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4549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9.2848301711363573E-2"/>
          <c:y val="0.56991644052980972"/>
          <c:w val="0.86563747566609528"/>
          <c:h val="0.43008355947019028"/>
        </c:manualLayout>
      </c:layout>
      <c:overlay val="0"/>
      <c:spPr>
        <a:noFill/>
        <a:ln w="3637">
          <a:noFill/>
          <a:prstDash val="solid"/>
        </a:ln>
      </c:spPr>
      <c:txPr>
        <a:bodyPr/>
        <a:lstStyle/>
        <a:p>
          <a:pPr>
            <a:defRPr sz="147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6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005821128518186E-3"/>
          <c:y val="6.239302788736522E-2"/>
          <c:w val="0.93690408797789704"/>
          <c:h val="0.477742738676859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1"/>
          </c:dPt>
          <c:dPt>
            <c:idx val="1"/>
            <c:invertIfNegative val="0"/>
            <c:bubble3D val="1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1"/>
            <c:spPr>
              <a:solidFill>
                <a:srgbClr val="FFFF00"/>
              </a:solidFill>
            </c:spPr>
          </c:dPt>
          <c:dPt>
            <c:idx val="3"/>
            <c:invertIfNegative val="0"/>
            <c:bubble3D val="1"/>
            <c:spPr>
              <a:solidFill>
                <a:schemeClr val="accent4"/>
              </a:solidFill>
            </c:spPr>
          </c:dPt>
          <c:dPt>
            <c:idx val="4"/>
            <c:invertIfNegative val="0"/>
            <c:bubble3D val="1"/>
            <c:spPr>
              <a:solidFill>
                <a:srgbClr val="92D050"/>
              </a:solidFill>
            </c:spPr>
          </c:dPt>
          <c:dPt>
            <c:idx val="5"/>
            <c:invertIfNegative val="0"/>
            <c:bubble3D val="1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1959493927703791E-3"/>
                  <c:y val="-0.1713872051442055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21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014153630172647E-3"/>
                  <c:y val="-0.1504414310622069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809511621927778E-3"/>
                  <c:y val="-0.2302605811874940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5407556392846489"/>
                  <c:y val="-0.120653638548718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5888819887356354"/>
                  <c:y val="-8.66203930415663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791666982461547E-3"/>
                  <c:y val="-0.1407904128795247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 w="29402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Нет заинтересованности у учащихся</c:v>
                </c:pt>
                <c:pt idx="1">
                  <c:v>Не хватает времени на обучение</c:v>
                </c:pt>
                <c:pt idx="2">
                  <c:v>Нет заинтересованности у учителей</c:v>
                </c:pt>
                <c:pt idx="3">
                  <c:v>Технические сложности</c:v>
                </c:pt>
                <c:pt idx="4">
                  <c:v>Недостаточно общения с сетевым преподавателем</c:v>
                </c:pt>
                <c:pt idx="5">
                  <c:v>Несовпадение курса со школьной программой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21</c:v>
                </c:pt>
                <c:pt idx="1">
                  <c:v>17</c:v>
                </c:pt>
                <c:pt idx="2">
                  <c:v>30</c:v>
                </c:pt>
                <c:pt idx="3">
                  <c:v>8</c:v>
                </c:pt>
                <c:pt idx="4">
                  <c:v>10</c:v>
                </c:pt>
                <c:pt idx="5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1"/>
            <c:spPr>
              <a:solidFill>
                <a:schemeClr val="accent1"/>
              </a:solidFill>
            </c:spPr>
          </c:dPt>
          <c:dPt>
            <c:idx val="1"/>
            <c:invertIfNegative val="0"/>
            <c:bubble3D val="1"/>
          </c:dPt>
          <c:dPt>
            <c:idx val="2"/>
            <c:invertIfNegative val="0"/>
            <c:bubble3D val="1"/>
            <c:spPr>
              <a:solidFill>
                <a:schemeClr val="hlink"/>
              </a:solidFill>
            </c:spPr>
          </c:dPt>
          <c:dPt>
            <c:idx val="3"/>
            <c:invertIfNegative val="0"/>
            <c:bubble3D val="1"/>
            <c:spPr>
              <a:solidFill>
                <a:schemeClr val="folHlink"/>
              </a:solidFill>
            </c:spPr>
          </c:dPt>
          <c:dPt>
            <c:idx val="4"/>
            <c:invertIfNegative val="0"/>
            <c:bubble3D val="1"/>
            <c:spPr>
              <a:solidFill>
                <a:schemeClr val="bg2"/>
              </a:solidFill>
            </c:spPr>
          </c:dPt>
          <c:dPt>
            <c:idx val="5"/>
            <c:invertIfNegative val="0"/>
            <c:bubble3D val="1"/>
            <c:spPr>
              <a:solidFill>
                <a:schemeClr val="tx2"/>
              </a:solidFill>
            </c:spPr>
          </c:dPt>
          <c:cat>
            <c:strRef>
              <c:f>Sheet1!$B$1:$G$1</c:f>
              <c:strCache>
                <c:ptCount val="6"/>
                <c:pt idx="0">
                  <c:v>Нет заинтересованности у учащихся</c:v>
                </c:pt>
                <c:pt idx="1">
                  <c:v>Не хватает времени на обучение</c:v>
                </c:pt>
                <c:pt idx="2">
                  <c:v>Нет заинтересованности у учителей</c:v>
                </c:pt>
                <c:pt idx="3">
                  <c:v>Технические сложности</c:v>
                </c:pt>
                <c:pt idx="4">
                  <c:v>Недостаточно общения с сетевым преподавателем</c:v>
                </c:pt>
                <c:pt idx="5">
                  <c:v>Несовпадение курса со школьной программой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</c:spPr>
          <c:invertIfNegative val="0"/>
          <c:dPt>
            <c:idx val="0"/>
            <c:invertIfNegative val="0"/>
            <c:bubble3D val="1"/>
            <c:spPr>
              <a:solidFill>
                <a:schemeClr val="accent1"/>
              </a:solidFill>
            </c:spPr>
          </c:dPt>
          <c:dPt>
            <c:idx val="1"/>
            <c:invertIfNegative val="0"/>
            <c:bubble3D val="1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1"/>
          </c:dPt>
          <c:dPt>
            <c:idx val="3"/>
            <c:invertIfNegative val="0"/>
            <c:bubble3D val="1"/>
            <c:spPr>
              <a:solidFill>
                <a:schemeClr val="folHlink"/>
              </a:solidFill>
            </c:spPr>
          </c:dPt>
          <c:dPt>
            <c:idx val="4"/>
            <c:invertIfNegative val="0"/>
            <c:bubble3D val="1"/>
            <c:spPr>
              <a:solidFill>
                <a:schemeClr val="bg2"/>
              </a:solidFill>
            </c:spPr>
          </c:dPt>
          <c:dPt>
            <c:idx val="5"/>
            <c:invertIfNegative val="0"/>
            <c:bubble3D val="1"/>
            <c:spPr>
              <a:solidFill>
                <a:schemeClr val="tx2"/>
              </a:solidFill>
            </c:spPr>
          </c:dPt>
          <c:cat>
            <c:strRef>
              <c:f>Sheet1!$B$1:$G$1</c:f>
              <c:strCache>
                <c:ptCount val="6"/>
                <c:pt idx="0">
                  <c:v>Нет заинтересованности у учащихся</c:v>
                </c:pt>
                <c:pt idx="1">
                  <c:v>Не хватает времени на обучение</c:v>
                </c:pt>
                <c:pt idx="2">
                  <c:v>Нет заинтересованности у учителей</c:v>
                </c:pt>
                <c:pt idx="3">
                  <c:v>Технические сложности</c:v>
                </c:pt>
                <c:pt idx="4">
                  <c:v>Недостаточно общения с сетевым преподавателем</c:v>
                </c:pt>
                <c:pt idx="5">
                  <c:v>Несовпадение курса со школьной программой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solidFill>
              <a:schemeClr val="folHlink"/>
            </a:solidFill>
          </c:spPr>
          <c:invertIfNegative val="0"/>
          <c:dPt>
            <c:idx val="0"/>
            <c:invertIfNegative val="0"/>
            <c:bubble3D val="1"/>
            <c:spPr>
              <a:solidFill>
                <a:schemeClr val="accent1"/>
              </a:solidFill>
            </c:spPr>
          </c:dPt>
          <c:dPt>
            <c:idx val="1"/>
            <c:invertIfNegative val="0"/>
            <c:bubble3D val="1"/>
            <c:spPr>
              <a:solidFill>
                <a:schemeClr val="accent2"/>
              </a:solidFill>
            </c:spPr>
          </c:dPt>
          <c:dPt>
            <c:idx val="2"/>
            <c:invertIfNegative val="0"/>
            <c:bubble3D val="1"/>
            <c:spPr>
              <a:solidFill>
                <a:schemeClr val="hlink"/>
              </a:solidFill>
            </c:spPr>
          </c:dPt>
          <c:dPt>
            <c:idx val="3"/>
            <c:invertIfNegative val="0"/>
            <c:bubble3D val="1"/>
          </c:dPt>
          <c:dPt>
            <c:idx val="4"/>
            <c:invertIfNegative val="0"/>
            <c:bubble3D val="1"/>
            <c:spPr>
              <a:solidFill>
                <a:schemeClr val="bg2"/>
              </a:solidFill>
            </c:spPr>
          </c:dPt>
          <c:dPt>
            <c:idx val="5"/>
            <c:invertIfNegative val="0"/>
            <c:bubble3D val="1"/>
            <c:spPr>
              <a:solidFill>
                <a:schemeClr val="tx2"/>
              </a:solidFill>
            </c:spPr>
          </c:dPt>
          <c:cat>
            <c:strRef>
              <c:f>Sheet1!$B$1:$G$1</c:f>
              <c:strCache>
                <c:ptCount val="6"/>
                <c:pt idx="0">
                  <c:v>Нет заинтересованности у учащихся</c:v>
                </c:pt>
                <c:pt idx="1">
                  <c:v>Не хватает времени на обучение</c:v>
                </c:pt>
                <c:pt idx="2">
                  <c:v>Нет заинтересованности у учителей</c:v>
                </c:pt>
                <c:pt idx="3">
                  <c:v>Технические сложности</c:v>
                </c:pt>
                <c:pt idx="4">
                  <c:v>Недостаточно общения с сетевым преподавателем</c:v>
                </c:pt>
                <c:pt idx="5">
                  <c:v>Несовпадение курса со школьной программой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0352384"/>
        <c:axId val="100353920"/>
      </c:barChart>
      <c:catAx>
        <c:axId val="10035238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ru-RU"/>
          </a:p>
        </c:txPr>
        <c:crossAx val="100353920"/>
        <c:crosses val="autoZero"/>
        <c:auto val="1"/>
        <c:lblAlgn val="ctr"/>
        <c:lblOffset val="100"/>
        <c:noMultiLvlLbl val="0"/>
      </c:catAx>
      <c:valAx>
        <c:axId val="100353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352384"/>
        <c:crosses val="autoZero"/>
        <c:crossBetween val="between"/>
      </c:valAx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F7717-EF73-4D85-B27B-5C4B2CF21361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54865-A32C-4D92-9B46-846D042C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00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3200">
                <a:solidFill>
                  <a:srgbClr val="FF99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 sz="180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51242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29625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73025"/>
            <a:ext cx="214153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73025"/>
            <a:ext cx="6273800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033260"/>
      </p:ext>
    </p:extLst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14968"/>
      </p:ext>
    </p:extLst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73025"/>
            <a:ext cx="82296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2246"/>
      </p:ext>
    </p:extLst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739472"/>
      </p:ext>
    </p:extLst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EF7DBE-39FC-416B-9F1D-4C17CE40D9B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8073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4870BCC-C2C1-414E-B41E-47083B6442F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463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269414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40461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34401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484898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30533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36810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10045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5"/>
          <a:srcRect/>
          <a:stretch>
            <a:fillRect r="-1686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200775"/>
            <a:ext cx="9144000" cy="657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75000"/>
              </a:spcAft>
              <a:defRPr/>
            </a:pPr>
            <a:endParaRPr lang="ru-RU" sz="2400">
              <a:solidFill>
                <a:schemeClr val="tx2"/>
              </a:solidFill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73025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5AB4"/>
                </a:solidFill>
              </a:defRPr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800" y="6200775"/>
            <a:ext cx="370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5AB4"/>
                </a:solidFill>
              </a:defRPr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5AB4"/>
                </a:solidFill>
              </a:defRPr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  <p:sldLayoutId id="2147484053" r:id="rId13"/>
  </p:sldLayoutIdLst>
  <p:transition spd="med"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5AB4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A844-62BA-45C6-B8A3-274BE5B7B6CE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D3F52-09B7-4FA9-A835-1F4C78ACE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21" r:id="rId13"/>
    <p:sldLayoutId id="2147484322" r:id="rId14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academy.buslavsky.ru/" TargetMode="Externa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8057" y="4772744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Дистанционное обучение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07" y="1343458"/>
            <a:ext cx="4096917" cy="355292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971599" y="-27384"/>
            <a:ext cx="7175351" cy="1080120"/>
          </a:xfrm>
          <a:prstGeom prst="rect">
            <a:avLst/>
          </a:prstGeom>
          <a:noFill/>
          <a:ln>
            <a:noFill/>
          </a:ln>
          <a:effectLst>
            <a:outerShdw dist="35921" dir="3420000" sx="1000" sy="1000" algn="ctr" rotWithShape="0">
              <a:schemeClr val="bg2">
                <a:alpha val="2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182880"/>
            <a:r>
              <a:rPr lang="ru-RU" sz="4000" b="1" dirty="0" smtClean="0">
                <a:solidFill>
                  <a:schemeClr val="tx1"/>
                </a:solidFill>
              </a:rPr>
              <a:t>Всеволожский район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62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altLang="ru-RU" sz="2800" dirty="0" smtClean="0">
                <a:solidFill>
                  <a:schemeClr val="tx1"/>
                </a:solidFill>
              </a:rPr>
              <a:t>Сложности в </a:t>
            </a:r>
            <a:r>
              <a:rPr lang="ru-RU" altLang="ru-RU" sz="2800" dirty="0">
                <a:solidFill>
                  <a:schemeClr val="tx1"/>
                </a:solidFill>
              </a:rPr>
              <a:t>обучении на дистанционном </a:t>
            </a:r>
            <a:r>
              <a:rPr lang="ru-RU" altLang="ru-RU" sz="2800" dirty="0" smtClean="0">
                <a:solidFill>
                  <a:schemeClr val="tx1"/>
                </a:solidFill>
              </a:rPr>
              <a:t>курсе</a:t>
            </a:r>
            <a:r>
              <a:rPr lang="ru-RU" altLang="ru-RU" sz="1600" b="1" dirty="0"/>
              <a:t/>
            </a:r>
            <a:br>
              <a:rPr lang="ru-RU" altLang="ru-RU" sz="1600" b="1" dirty="0"/>
            </a:br>
            <a:r>
              <a:rPr lang="ru-RU" altLang="ru-RU" sz="1600" b="1" dirty="0"/>
              <a:t/>
            </a:r>
            <a:br>
              <a:rPr lang="ru-RU" altLang="ru-RU" sz="1600" b="1" dirty="0"/>
            </a:br>
            <a:endParaRPr lang="ru-RU" alt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310370"/>
              </p:ext>
            </p:extLst>
          </p:nvPr>
        </p:nvGraphicFramePr>
        <p:xfrm>
          <a:off x="132928" y="764704"/>
          <a:ext cx="9011072" cy="596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225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63666" y="-27384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Перспективы развития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136904" cy="4392488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Wingdings" pitchFamily="2" charset="2"/>
              <a:buChar char="ü"/>
            </a:pPr>
            <a:endParaRPr lang="ru-RU" b="1" dirty="0" smtClean="0"/>
          </a:p>
          <a:p>
            <a:pPr marL="342900" indent="-342900">
              <a:buFont typeface="Wingdings" pitchFamily="2" charset="2"/>
              <a:buChar char="ü"/>
            </a:pPr>
            <a:endParaRPr lang="ru-RU" b="1" dirty="0"/>
          </a:p>
          <a:p>
            <a:endParaRPr lang="ru-RU" b="1" dirty="0" smtClean="0"/>
          </a:p>
          <a:p>
            <a:pPr marL="342900" indent="-342900">
              <a:buFont typeface="Wingdings" pitchFamily="2" charset="2"/>
              <a:buChar char="ü"/>
            </a:pPr>
            <a:endParaRPr lang="ru-RU" b="1" dirty="0">
              <a:solidFill>
                <a:schemeClr val="tx1"/>
              </a:solidFill>
            </a:endParaRPr>
          </a:p>
          <a:p>
            <a:pPr algn="l"/>
            <a:endParaRPr lang="ru-RU" sz="31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3100" b="1" dirty="0" smtClean="0">
                <a:solidFill>
                  <a:schemeClr val="tx1"/>
                </a:solidFill>
              </a:rPr>
              <a:t>Применение</a:t>
            </a:r>
            <a:r>
              <a:rPr lang="ru-RU" sz="3100" dirty="0" smtClean="0">
                <a:solidFill>
                  <a:schemeClr val="tx1"/>
                </a:solidFill>
              </a:rPr>
              <a:t> </a:t>
            </a:r>
            <a:r>
              <a:rPr lang="ru-RU" sz="3100" dirty="0">
                <a:solidFill>
                  <a:schemeClr val="tx1"/>
                </a:solidFill>
              </a:rPr>
              <a:t>дистанционных образовательных технологий </a:t>
            </a:r>
            <a:r>
              <a:rPr lang="ru-RU" sz="3100" dirty="0" smtClean="0">
                <a:solidFill>
                  <a:schemeClr val="tx1"/>
                </a:solidFill>
              </a:rPr>
              <a:t>в </a:t>
            </a:r>
            <a:r>
              <a:rPr lang="ru-RU" sz="3100" dirty="0">
                <a:solidFill>
                  <a:schemeClr val="tx1"/>
                </a:solidFill>
              </a:rPr>
              <a:t>рамках классно-урочной </a:t>
            </a:r>
            <a:r>
              <a:rPr lang="ru-RU" sz="3100" dirty="0" smtClean="0">
                <a:solidFill>
                  <a:schemeClr val="tx1"/>
                </a:solidFill>
              </a:rPr>
              <a:t>системы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100" b="1" dirty="0">
                <a:solidFill>
                  <a:schemeClr val="tx1"/>
                </a:solidFill>
              </a:rPr>
              <a:t>Построение</a:t>
            </a:r>
            <a:r>
              <a:rPr lang="ru-RU" sz="3100" dirty="0">
                <a:solidFill>
                  <a:schemeClr val="tx1"/>
                </a:solidFill>
              </a:rPr>
              <a:t> учебного процесса в школе на основе базового класса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100" b="1" dirty="0" smtClean="0">
                <a:solidFill>
                  <a:schemeClr val="tx1"/>
                </a:solidFill>
              </a:rPr>
              <a:t>Мобильность</a:t>
            </a:r>
            <a:r>
              <a:rPr lang="ru-RU" sz="3100" dirty="0" smtClean="0">
                <a:solidFill>
                  <a:schemeClr val="tx1"/>
                </a:solidFill>
              </a:rPr>
              <a:t> подключения в </a:t>
            </a:r>
            <a:r>
              <a:rPr lang="ru-RU" sz="3100" dirty="0">
                <a:solidFill>
                  <a:schemeClr val="tx1"/>
                </a:solidFill>
              </a:rPr>
              <a:t>случае отсутствия преподавателей или в случае болезни ребенка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3100" b="1" dirty="0" smtClean="0">
                <a:solidFill>
                  <a:schemeClr val="tx1"/>
                </a:solidFill>
              </a:rPr>
              <a:t>Разработка и модернизация </a:t>
            </a:r>
            <a:r>
              <a:rPr lang="ru-RU" sz="3100" dirty="0" smtClean="0">
                <a:solidFill>
                  <a:schemeClr val="tx1"/>
                </a:solidFill>
              </a:rPr>
              <a:t>новых курсов для повышение уровня обучения</a:t>
            </a:r>
          </a:p>
          <a:p>
            <a:pPr marL="342900" indent="-342900" algn="ctr">
              <a:buFontTx/>
              <a:buChar char="-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340768"/>
            <a:ext cx="3816424" cy="1938500"/>
          </a:xfrm>
          <a:prstGeom prst="rect">
            <a:avLst/>
          </a:prstGeom>
          <a:effectLst>
            <a:glow rad="736600">
              <a:schemeClr val="bg1">
                <a:alpha val="40000"/>
              </a:schemeClr>
            </a:glow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201951763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78597"/>
            <a:ext cx="8229600" cy="45811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Дистанционные курсы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для начальной школы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604448" cy="516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26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777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Спасибо за </a:t>
            </a:r>
            <a:r>
              <a:rPr lang="ru-RU" sz="4400" b="1" dirty="0" smtClean="0">
                <a:solidFill>
                  <a:schemeClr val="tx1"/>
                </a:solidFill>
              </a:rPr>
              <a:t>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34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Прямоугольник 117"/>
          <p:cNvSpPr/>
          <p:nvPr/>
        </p:nvSpPr>
        <p:spPr>
          <a:xfrm>
            <a:off x="3347864" y="3229857"/>
            <a:ext cx="4978202" cy="29354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059832" y="3445881"/>
            <a:ext cx="4978202" cy="29354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46673" y="-27384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Модель сетевого взаимодействия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812462" y="842644"/>
            <a:ext cx="7503954" cy="5754708"/>
            <a:chOff x="812462" y="842644"/>
            <a:chExt cx="7503954" cy="57547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810807" y="1556792"/>
              <a:ext cx="5439529" cy="136826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0806" y="918733"/>
              <a:ext cx="7329530" cy="391393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ый треугольник 7"/>
            <p:cNvSpPr/>
            <p:nvPr/>
          </p:nvSpPr>
          <p:spPr>
            <a:xfrm>
              <a:off x="3022738" y="1844824"/>
              <a:ext cx="5031900" cy="942753"/>
            </a:xfrm>
            <a:prstGeom prst="rtTriangl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0800000">
              <a:off x="3022738" y="1844824"/>
              <a:ext cx="5031900" cy="942754"/>
            </a:xfrm>
            <a:prstGeom prst="rtTriangl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05431" y="2276872"/>
              <a:ext cx="1798617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Всеволожский ЦО</a:t>
              </a:r>
              <a:endParaRPr lang="ru-RU" sz="1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747296" y="1916832"/>
              <a:ext cx="2137072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КО гл</a:t>
              </a:r>
              <a:r>
                <a:rPr lang="ru-RU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. специалист </a:t>
              </a:r>
            </a:p>
            <a:p>
              <a:pPr algn="r"/>
              <a:r>
                <a:rPr lang="ru-RU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по информатизации</a:t>
              </a:r>
            </a:p>
          </p:txBody>
        </p:sp>
        <p:sp>
          <p:nvSpPr>
            <p:cNvPr id="12" name="Овал 11"/>
            <p:cNvSpPr/>
            <p:nvPr/>
          </p:nvSpPr>
          <p:spPr>
            <a:xfrm>
              <a:off x="812462" y="1963365"/>
              <a:ext cx="654494" cy="978483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138623" y="1963365"/>
              <a:ext cx="656667" cy="978483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399551" y="1963365"/>
              <a:ext cx="791478" cy="978483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Двойная стрелка вверх/вниз 14"/>
            <p:cNvSpPr/>
            <p:nvPr/>
          </p:nvSpPr>
          <p:spPr>
            <a:xfrm>
              <a:off x="1269087" y="1420990"/>
              <a:ext cx="260929" cy="456624"/>
            </a:xfrm>
            <a:prstGeom prst="upDown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войная стрелка вверх/вниз 15"/>
            <p:cNvSpPr/>
            <p:nvPr/>
          </p:nvSpPr>
          <p:spPr>
            <a:xfrm>
              <a:off x="4959143" y="1196752"/>
              <a:ext cx="260929" cy="456624"/>
            </a:xfrm>
            <a:prstGeom prst="upDownArrow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771800" y="3661905"/>
              <a:ext cx="4978202" cy="293544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75856" y="5355436"/>
              <a:ext cx="4004622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Пространство центра ОУ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11821" y="3855097"/>
              <a:ext cx="1500339" cy="45662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499992" y="4735097"/>
              <a:ext cx="1500339" cy="45662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662364" y="3914112"/>
              <a:ext cx="1061764" cy="2788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Директор ОУ</a:t>
              </a:r>
              <a:endParaRPr lang="ru-RU" sz="1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858313" y="4824002"/>
              <a:ext cx="793807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14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Тьютор</a:t>
              </a:r>
              <a:endParaRPr lang="ru-RU" sz="1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" name="Двойная стрелка вверх/вниз 24"/>
            <p:cNvSpPr/>
            <p:nvPr/>
          </p:nvSpPr>
          <p:spPr>
            <a:xfrm>
              <a:off x="4615852" y="2766492"/>
              <a:ext cx="532212" cy="950540"/>
            </a:xfrm>
            <a:prstGeom prst="up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347864" y="6203455"/>
              <a:ext cx="3980569" cy="260929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011757" y="6194511"/>
              <a:ext cx="2288435" cy="2788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Учащиеся  ОУ – участники ДО</a:t>
              </a:r>
              <a:endParaRPr lang="ru-RU" sz="1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022738" y="975939"/>
              <a:ext cx="4016741" cy="27881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Институт информатики  АОУ ВПО ЛГУ им. А. С. Пушкина</a:t>
              </a:r>
              <a:endParaRPr lang="ru-RU" sz="1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12462" y="2142186"/>
              <a:ext cx="143661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1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Сетевые </a:t>
              </a:r>
            </a:p>
            <a:p>
              <a:pPr algn="ctr"/>
              <a:r>
                <a:rPr lang="ru-RU" sz="1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преподаватели</a:t>
              </a:r>
              <a:endParaRPr lang="ru-RU" sz="1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10807" y="1556792"/>
              <a:ext cx="55056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 smtClean="0"/>
                <a:t>Организационно – методическая структура</a:t>
              </a:r>
              <a:endParaRPr lang="ru-RU" sz="1600" dirty="0"/>
            </a:p>
          </p:txBody>
        </p:sp>
        <p:pic>
          <p:nvPicPr>
            <p:cNvPr id="34" name="Рисунок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03" t="17809" r="69635" b="72131"/>
            <a:stretch>
              <a:fillRect/>
            </a:stretch>
          </p:blipFill>
          <p:spPr bwMode="auto">
            <a:xfrm>
              <a:off x="1581459" y="1128589"/>
              <a:ext cx="792982" cy="675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Рисунок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606" y="842644"/>
              <a:ext cx="595381" cy="59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Рисунок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809" r="85303" b="70975"/>
            <a:stretch>
              <a:fillRect/>
            </a:stretch>
          </p:blipFill>
          <p:spPr bwMode="auto">
            <a:xfrm>
              <a:off x="2191029" y="1017433"/>
              <a:ext cx="811099" cy="35090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Двойная стрелка влево/вверх 1"/>
          <p:cNvSpPr/>
          <p:nvPr/>
        </p:nvSpPr>
        <p:spPr>
          <a:xfrm rot="5400000">
            <a:off x="-53111" y="4503573"/>
            <a:ext cx="3395425" cy="526204"/>
          </a:xfrm>
          <a:prstGeom prst="leftUpArrow">
            <a:avLst>
              <a:gd name="adj1" fmla="val 25000"/>
              <a:gd name="adj2" fmla="val 23502"/>
              <a:gd name="adj3" fmla="val 25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Двойная стрелка вверх/вниз 118"/>
          <p:cNvSpPr/>
          <p:nvPr/>
        </p:nvSpPr>
        <p:spPr>
          <a:xfrm>
            <a:off x="5545086" y="2852936"/>
            <a:ext cx="251050" cy="448380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Двойная стрелка вверх/вниз 119"/>
          <p:cNvSpPr/>
          <p:nvPr/>
        </p:nvSpPr>
        <p:spPr>
          <a:xfrm>
            <a:off x="5134167" y="2852936"/>
            <a:ext cx="373937" cy="667859"/>
          </a:xfrm>
          <a:prstGeom prst="up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3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20104" y="188640"/>
            <a:ext cx="7775898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Модель организации Базовой школы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6" name="Text Box 37"/>
          <p:cNvSpPr txBox="1">
            <a:spLocks noChangeArrowheads="1"/>
          </p:cNvSpPr>
          <p:nvPr/>
        </p:nvSpPr>
        <p:spPr bwMode="auto">
          <a:xfrm>
            <a:off x="878794" y="2564904"/>
            <a:ext cx="3096779" cy="50461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Зам. директора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</a:rPr>
              <a:t>п</a:t>
            </a: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о </a:t>
            </a:r>
            <a:r>
              <a:rPr lang="ru-RU" sz="1900" b="1" dirty="0" err="1" smtClean="0">
                <a:solidFill>
                  <a:schemeClr val="bg1"/>
                </a:solidFill>
                <a:latin typeface="Times New Roman" pitchFamily="18" charset="0"/>
              </a:rPr>
              <a:t>доп.обр</a:t>
            </a: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63" name="Text Box 54"/>
          <p:cNvSpPr txBox="1">
            <a:spLocks noChangeArrowheads="1"/>
          </p:cNvSpPr>
          <p:nvPr/>
        </p:nvSpPr>
        <p:spPr bwMode="auto">
          <a:xfrm>
            <a:off x="6909568" y="1471191"/>
            <a:ext cx="15541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922" tIns="32461" rIns="64922" bIns="32461"/>
          <a:lstStyle/>
          <a:p>
            <a:endParaRPr lang="ru-RU" sz="1600"/>
          </a:p>
        </p:txBody>
      </p:sp>
      <p:sp>
        <p:nvSpPr>
          <p:cNvPr id="64" name="Text Box 55"/>
          <p:cNvSpPr txBox="1">
            <a:spLocks noChangeArrowheads="1"/>
          </p:cNvSpPr>
          <p:nvPr/>
        </p:nvSpPr>
        <p:spPr bwMode="auto">
          <a:xfrm>
            <a:off x="4355976" y="1564853"/>
            <a:ext cx="40862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922" tIns="32461" rIns="64922" bIns="32461"/>
          <a:lstStyle/>
          <a:p>
            <a:pPr algn="r"/>
            <a:endParaRPr lang="ru-RU" dirty="0">
              <a:latin typeface="Arial" charset="0"/>
            </a:endParaRPr>
          </a:p>
        </p:txBody>
      </p:sp>
      <p:sp>
        <p:nvSpPr>
          <p:cNvPr id="65" name="Text Box 8"/>
          <p:cNvSpPr txBox="1">
            <a:spLocks noChangeArrowheads="1"/>
          </p:cNvSpPr>
          <p:nvPr/>
        </p:nvSpPr>
        <p:spPr bwMode="auto">
          <a:xfrm>
            <a:off x="1995834" y="1412776"/>
            <a:ext cx="5024438" cy="61518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lIns="64922" tIns="32461" rIns="64922" bIns="32461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Директор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878794" y="3654983"/>
            <a:ext cx="1498667" cy="46437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Методист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14" name="Text Box 37"/>
          <p:cNvSpPr txBox="1">
            <a:spLocks noChangeArrowheads="1"/>
          </p:cNvSpPr>
          <p:nvPr/>
        </p:nvSpPr>
        <p:spPr bwMode="auto">
          <a:xfrm>
            <a:off x="4508053" y="2581209"/>
            <a:ext cx="3267899" cy="50461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Зам. директора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</a:rPr>
              <a:t>п</a:t>
            </a: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о УВР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15" name="Text Box 11"/>
          <p:cNvSpPr txBox="1">
            <a:spLocks noChangeArrowheads="1"/>
          </p:cNvSpPr>
          <p:nvPr/>
        </p:nvSpPr>
        <p:spPr bwMode="auto">
          <a:xfrm>
            <a:off x="1246500" y="4581128"/>
            <a:ext cx="1498667" cy="46437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err="1" smtClean="0">
                <a:solidFill>
                  <a:schemeClr val="bg1"/>
                </a:solidFill>
                <a:latin typeface="Times New Roman" pitchFamily="18" charset="0"/>
              </a:rPr>
              <a:t>Тьютор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16" name="Text Box 11"/>
          <p:cNvSpPr txBox="1">
            <a:spLocks noChangeArrowheads="1"/>
          </p:cNvSpPr>
          <p:nvPr/>
        </p:nvSpPr>
        <p:spPr bwMode="auto">
          <a:xfrm>
            <a:off x="6025661" y="4581128"/>
            <a:ext cx="1498667" cy="46437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Учитель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17" name="Text Box 11"/>
          <p:cNvSpPr txBox="1">
            <a:spLocks noChangeArrowheads="1"/>
          </p:cNvSpPr>
          <p:nvPr/>
        </p:nvSpPr>
        <p:spPr bwMode="auto">
          <a:xfrm>
            <a:off x="6277286" y="3650535"/>
            <a:ext cx="1498667" cy="46437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Родители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18" name="Text Box 11"/>
          <p:cNvSpPr txBox="1">
            <a:spLocks noChangeArrowheads="1"/>
          </p:cNvSpPr>
          <p:nvPr/>
        </p:nvSpPr>
        <p:spPr bwMode="auto">
          <a:xfrm>
            <a:off x="878794" y="5487422"/>
            <a:ext cx="2827600" cy="89390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Сетевой </a:t>
            </a:r>
          </a:p>
          <a:p>
            <a:pPr algn="ctr"/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преподаватель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120" name="Text Box 11"/>
          <p:cNvSpPr txBox="1">
            <a:spLocks noChangeArrowheads="1"/>
          </p:cNvSpPr>
          <p:nvPr/>
        </p:nvSpPr>
        <p:spPr bwMode="auto">
          <a:xfrm>
            <a:off x="4234261" y="5487422"/>
            <a:ext cx="3541691" cy="893906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lIns="64922" tIns="32461" rIns="64922" bIns="32461"/>
          <a:lstStyle/>
          <a:p>
            <a:pPr algn="ctr"/>
            <a:endParaRPr lang="ru-RU" sz="1900" b="1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</a:rPr>
              <a:t>               УЧАЩИЕСЯ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773901" y="2060848"/>
            <a:ext cx="287005" cy="448353"/>
          </a:xfrm>
          <a:prstGeom prst="downArrow">
            <a:avLst/>
          </a:prstGeom>
          <a:solidFill>
            <a:srgbClr val="08497A"/>
          </a:solidFill>
          <a:scene3d>
            <a:camera prst="orthographicFront">
              <a:rot lat="0" lon="0" rev="18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Стрелка вниз 120"/>
          <p:cNvSpPr/>
          <p:nvPr/>
        </p:nvSpPr>
        <p:spPr>
          <a:xfrm>
            <a:off x="5752279" y="2060848"/>
            <a:ext cx="287005" cy="448353"/>
          </a:xfrm>
          <a:prstGeom prst="downArrow">
            <a:avLst/>
          </a:prstGeom>
          <a:solidFill>
            <a:schemeClr val="accent2"/>
          </a:solidFill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Стрелка вниз 121"/>
          <p:cNvSpPr/>
          <p:nvPr/>
        </p:nvSpPr>
        <p:spPr>
          <a:xfrm>
            <a:off x="3071738" y="3140968"/>
            <a:ext cx="287005" cy="2274999"/>
          </a:xfrm>
          <a:prstGeom prst="downArrow">
            <a:avLst/>
          </a:prstGeom>
          <a:solidFill>
            <a:srgbClr val="0849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Стрелка вниз 122"/>
          <p:cNvSpPr/>
          <p:nvPr/>
        </p:nvSpPr>
        <p:spPr>
          <a:xfrm>
            <a:off x="1629179" y="3140968"/>
            <a:ext cx="287005" cy="448353"/>
          </a:xfrm>
          <a:prstGeom prst="downArrow">
            <a:avLst/>
          </a:prstGeom>
          <a:solidFill>
            <a:srgbClr val="0849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Стрелка вниз 123"/>
          <p:cNvSpPr/>
          <p:nvPr/>
        </p:nvSpPr>
        <p:spPr>
          <a:xfrm>
            <a:off x="5221046" y="3161884"/>
            <a:ext cx="287005" cy="225408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Стрелка вниз 124"/>
          <p:cNvSpPr/>
          <p:nvPr/>
        </p:nvSpPr>
        <p:spPr>
          <a:xfrm>
            <a:off x="6876769" y="3145396"/>
            <a:ext cx="287005" cy="44835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Стрелка вниз 128"/>
          <p:cNvSpPr/>
          <p:nvPr/>
        </p:nvSpPr>
        <p:spPr>
          <a:xfrm>
            <a:off x="6039639" y="3140968"/>
            <a:ext cx="260553" cy="1419244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Стрелка вниз 129"/>
          <p:cNvSpPr/>
          <p:nvPr/>
        </p:nvSpPr>
        <p:spPr>
          <a:xfrm>
            <a:off x="2367232" y="3140968"/>
            <a:ext cx="258505" cy="1374599"/>
          </a:xfrm>
          <a:prstGeom prst="downArrow">
            <a:avLst/>
          </a:prstGeom>
          <a:solidFill>
            <a:srgbClr val="0849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687541" y="5696085"/>
            <a:ext cx="576064" cy="253195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верх/вниз 9"/>
          <p:cNvSpPr/>
          <p:nvPr/>
        </p:nvSpPr>
        <p:spPr>
          <a:xfrm>
            <a:off x="1872602" y="5013175"/>
            <a:ext cx="246464" cy="474247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Двойная стрелка вверх/вниз 131"/>
          <p:cNvSpPr/>
          <p:nvPr/>
        </p:nvSpPr>
        <p:spPr>
          <a:xfrm>
            <a:off x="6753537" y="5013176"/>
            <a:ext cx="246464" cy="474246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6810595" y="5669957"/>
            <a:ext cx="432048" cy="45682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лево/вверх 12"/>
          <p:cNvSpPr/>
          <p:nvPr/>
        </p:nvSpPr>
        <p:spPr>
          <a:xfrm rot="16200000">
            <a:off x="3399518" y="4055738"/>
            <a:ext cx="753872" cy="1966583"/>
          </a:xfrm>
          <a:prstGeom prst="leftUpArrow">
            <a:avLst>
              <a:gd name="adj1" fmla="val 20004"/>
              <a:gd name="adj2" fmla="val 25000"/>
              <a:gd name="adj3" fmla="val 222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470" y="3212976"/>
            <a:ext cx="2021610" cy="1383359"/>
          </a:xfrm>
          <a:prstGeom prst="rect">
            <a:avLst/>
          </a:prstGeom>
          <a:effectLst>
            <a:glow>
              <a:schemeClr val="bg1"/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0829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90733"/>
            <a:ext cx="5976664" cy="61314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-27384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Участники проекта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1011510"/>
            <a:ext cx="8136904" cy="5657850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>
                <a:solidFill>
                  <a:schemeClr val="tx1"/>
                </a:solidFill>
              </a:rPr>
              <a:t>Агалатовская</a:t>
            </a:r>
            <a:r>
              <a:rPr lang="ru-RU" sz="1700" dirty="0">
                <a:solidFill>
                  <a:schemeClr val="tx1"/>
                </a:solidFill>
              </a:rPr>
              <a:t> </a:t>
            </a:r>
            <a:r>
              <a:rPr lang="ru-RU" sz="1700" dirty="0" smtClean="0">
                <a:solidFill>
                  <a:schemeClr val="tx1"/>
                </a:solidFill>
              </a:rPr>
              <a:t>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 smtClean="0">
                <a:solidFill>
                  <a:schemeClr val="tx1"/>
                </a:solidFill>
              </a:rPr>
              <a:t>Бугровская</a:t>
            </a:r>
            <a:r>
              <a:rPr lang="ru-RU" sz="1700" dirty="0" smtClean="0">
                <a:solidFill>
                  <a:schemeClr val="tx1"/>
                </a:solidFill>
              </a:rPr>
              <a:t> СОШ</a:t>
            </a:r>
            <a:endParaRPr lang="ru-RU" sz="1700" dirty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>
                <a:solidFill>
                  <a:schemeClr val="tx1"/>
                </a:solidFill>
              </a:rPr>
              <a:t>Гарболовская</a:t>
            </a:r>
            <a:r>
              <a:rPr lang="ru-RU" sz="1700" dirty="0">
                <a:solidFill>
                  <a:schemeClr val="tx1"/>
                </a:solidFill>
              </a:rPr>
              <a:t> 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Дубровская 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>
                <a:solidFill>
                  <a:schemeClr val="tx1"/>
                </a:solidFill>
              </a:rPr>
              <a:t>Колтушская</a:t>
            </a:r>
            <a:r>
              <a:rPr lang="ru-RU" sz="1700" dirty="0">
                <a:solidFill>
                  <a:schemeClr val="tx1"/>
                </a:solidFill>
              </a:rPr>
              <a:t> 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 smtClean="0">
                <a:solidFill>
                  <a:schemeClr val="tx1"/>
                </a:solidFill>
              </a:rPr>
              <a:t>Лесколовский</a:t>
            </a:r>
            <a:r>
              <a:rPr lang="ru-RU" sz="1700" dirty="0" smtClean="0">
                <a:solidFill>
                  <a:schemeClr val="tx1"/>
                </a:solidFill>
              </a:rPr>
              <a:t> ЦО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 smtClean="0">
                <a:solidFill>
                  <a:schemeClr val="tx1"/>
                </a:solidFill>
              </a:rPr>
              <a:t>Лесновская</a:t>
            </a:r>
            <a:r>
              <a:rPr lang="ru-RU" sz="1700" dirty="0" smtClean="0">
                <a:solidFill>
                  <a:schemeClr val="tx1"/>
                </a:solidFill>
              </a:rPr>
              <a:t> 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>
                <a:solidFill>
                  <a:schemeClr val="tx1"/>
                </a:solidFill>
              </a:rPr>
              <a:t>Осельковская</a:t>
            </a:r>
            <a:r>
              <a:rPr lang="ru-RU" sz="1700" dirty="0">
                <a:solidFill>
                  <a:schemeClr val="tx1"/>
                </a:solidFill>
              </a:rPr>
              <a:t> ООШ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Романовская СОШ 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Свердловский ЦО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>
                <a:solidFill>
                  <a:schemeClr val="tx1"/>
                </a:solidFill>
              </a:rPr>
              <a:t>Токсовская</a:t>
            </a:r>
            <a:r>
              <a:rPr lang="ru-RU" sz="1700" dirty="0">
                <a:solidFill>
                  <a:schemeClr val="tx1"/>
                </a:solidFill>
              </a:rPr>
              <a:t> 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 smtClean="0">
                <a:solidFill>
                  <a:schemeClr val="tx1"/>
                </a:solidFill>
              </a:rPr>
              <a:t>Щегловская</a:t>
            </a:r>
            <a:r>
              <a:rPr lang="ru-RU" sz="1700" dirty="0" smtClean="0">
                <a:solidFill>
                  <a:schemeClr val="tx1"/>
                </a:solidFill>
              </a:rPr>
              <a:t> </a:t>
            </a:r>
            <a:r>
              <a:rPr lang="ru-RU" sz="1700" dirty="0">
                <a:solidFill>
                  <a:schemeClr val="tx1"/>
                </a:solidFill>
              </a:rPr>
              <a:t>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err="1" smtClean="0">
                <a:solidFill>
                  <a:schemeClr val="tx1"/>
                </a:solidFill>
              </a:rPr>
              <a:t>Янинская</a:t>
            </a:r>
            <a:r>
              <a:rPr lang="ru-RU" sz="1700" dirty="0" smtClean="0">
                <a:solidFill>
                  <a:schemeClr val="tx1"/>
                </a:solidFill>
              </a:rPr>
              <a:t> </a:t>
            </a:r>
            <a:r>
              <a:rPr lang="ru-RU" sz="1700" dirty="0">
                <a:solidFill>
                  <a:schemeClr val="tx1"/>
                </a:solidFill>
              </a:rPr>
              <a:t>СОШ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МОУ Лицей </a:t>
            </a:r>
            <a:r>
              <a:rPr lang="ru-RU" sz="1700" dirty="0">
                <a:solidFill>
                  <a:schemeClr val="tx1"/>
                </a:solidFill>
              </a:rPr>
              <a:t>№</a:t>
            </a:r>
            <a:r>
              <a:rPr lang="ru-RU" sz="1700" dirty="0" smtClean="0">
                <a:solidFill>
                  <a:schemeClr val="tx1"/>
                </a:solidFill>
              </a:rPr>
              <a:t>1</a:t>
            </a:r>
            <a:endParaRPr lang="ru-RU" sz="1700" dirty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МОУ СОШ №2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>
                <a:solidFill>
                  <a:schemeClr val="tx1"/>
                </a:solidFill>
              </a:rPr>
              <a:t>МОУ СОШ </a:t>
            </a:r>
            <a:r>
              <a:rPr lang="ru-RU" sz="1700" dirty="0" smtClean="0">
                <a:solidFill>
                  <a:schemeClr val="tx1"/>
                </a:solidFill>
              </a:rPr>
              <a:t>№4		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МОУ СОШ №5		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МОУ </a:t>
            </a:r>
            <a:r>
              <a:rPr lang="ru-RU" sz="1700" dirty="0">
                <a:solidFill>
                  <a:schemeClr val="tx1"/>
                </a:solidFill>
              </a:rPr>
              <a:t>СОШ </a:t>
            </a:r>
            <a:r>
              <a:rPr lang="ru-RU" sz="1700" dirty="0" smtClean="0">
                <a:solidFill>
                  <a:schemeClr val="tx1"/>
                </a:solidFill>
              </a:rPr>
              <a:t>№6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700" dirty="0" smtClean="0">
                <a:solidFill>
                  <a:schemeClr val="tx1"/>
                </a:solidFill>
              </a:rPr>
              <a:t>Всеволожский ЦО</a:t>
            </a:r>
          </a:p>
          <a:p>
            <a:endParaRPr lang="ru-RU" sz="1600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131840" y="502537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19 школ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330 учащихся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0999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63666" y="-27384"/>
            <a:ext cx="7175351" cy="1080120"/>
          </a:xfrm>
        </p:spPr>
        <p:txBody>
          <a:bodyPr/>
          <a:lstStyle/>
          <a:p>
            <a:pPr marL="182880" algn="ctr"/>
            <a:r>
              <a:rPr lang="ru-RU" sz="3200" b="1" dirty="0">
                <a:solidFill>
                  <a:schemeClr val="tx1"/>
                </a:solidFill>
              </a:rPr>
              <a:t>Список педагогических ситуаций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8136904" cy="5472608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</a:rPr>
              <a:t>1</a:t>
            </a:r>
            <a:r>
              <a:rPr lang="ru-RU" sz="2000" dirty="0">
                <a:solidFill>
                  <a:schemeClr val="tx1"/>
                </a:solidFill>
              </a:rPr>
              <a:t>. Организация дополнительных занятий учащихся, 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    в случае пропуска занятий по болезни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				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2. Организация дополнительной самостоятельной работы учащихся с     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    пройденным материалом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			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3. Подготовка к ЕГЭ (ГИА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</a:p>
          <a:p>
            <a:pPr lvl="0"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			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4</a:t>
            </a:r>
            <a:r>
              <a:rPr lang="ru-RU" sz="2000" dirty="0">
                <a:solidFill>
                  <a:schemeClr val="tx1"/>
                </a:solidFill>
              </a:rPr>
              <a:t>. Организация дополнительной самостоятельной работы учащихся для  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    углубленного изучения содержания предмета					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5. Обеспечение учебного процесса в условии отсутствия 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    педагога-предметника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					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6. Обеспечение учебного процесса в малокомплектной </a:t>
            </a:r>
            <a:r>
              <a:rPr lang="ru-RU" sz="2000" dirty="0" smtClean="0">
                <a:solidFill>
                  <a:schemeClr val="tx1"/>
                </a:solidFill>
              </a:rPr>
              <a:t>школе </a:t>
            </a:r>
            <a:r>
              <a:rPr lang="ru-RU" sz="2000" dirty="0">
                <a:solidFill>
                  <a:schemeClr val="tx1"/>
                </a:solidFill>
              </a:rPr>
              <a:t>			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7. Обеспечение индивидуального обучения, в случае невозможности   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    посещать школу по состоянию здоровья	</a:t>
            </a: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</a:rPr>
              <a:t>				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8</a:t>
            </a:r>
            <a:r>
              <a:rPr lang="ru-RU" sz="2100" dirty="0" smtClean="0">
                <a:solidFill>
                  <a:schemeClr val="tx1"/>
                </a:solidFill>
              </a:rPr>
              <a:t>. </a:t>
            </a:r>
            <a:r>
              <a:rPr lang="ru-RU" sz="2100" dirty="0">
                <a:solidFill>
                  <a:schemeClr val="tx1"/>
                </a:solidFill>
              </a:rPr>
              <a:t>Обеспечение вариативности профильного обучения</a:t>
            </a:r>
            <a:r>
              <a:rPr lang="ru-RU" sz="1800" dirty="0">
                <a:solidFill>
                  <a:prstClr val="black"/>
                </a:solidFill>
              </a:rPr>
              <a:t>		</a:t>
            </a:r>
            <a:r>
              <a:rPr lang="ru-RU" sz="1800" dirty="0" smtClean="0">
                <a:solidFill>
                  <a:prstClr val="black"/>
                </a:solidFill>
              </a:rPr>
              <a:t>	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0257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-99392"/>
            <a:ext cx="1004460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Потребность в ДО по району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562845"/>
              </p:ext>
            </p:extLst>
          </p:nvPr>
        </p:nvGraphicFramePr>
        <p:xfrm>
          <a:off x="827584" y="1124744"/>
          <a:ext cx="7488832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3749410"/>
              </p:ext>
            </p:extLst>
          </p:nvPr>
        </p:nvGraphicFramePr>
        <p:xfrm>
          <a:off x="899592" y="3212976"/>
          <a:ext cx="511360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483886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437112"/>
            <a:ext cx="2739380" cy="202869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63666" y="188640"/>
            <a:ext cx="7175351" cy="108012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Основные направления и динамика развития ДО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8136904" cy="4392488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3100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Увеличение количества обучающихся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Подготовка собственных </a:t>
            </a:r>
            <a:r>
              <a:rPr lang="ru-RU" dirty="0" err="1" smtClean="0">
                <a:solidFill>
                  <a:schemeClr val="tx1"/>
                </a:solidFill>
              </a:rPr>
              <a:t>тьюторов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(сетевых преподавателей)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Создание </a:t>
            </a:r>
            <a:r>
              <a:rPr lang="ru-RU" dirty="0">
                <a:solidFill>
                  <a:schemeClr val="tx1"/>
                </a:solidFill>
              </a:rPr>
              <a:t>нормативно-правовой </a:t>
            </a:r>
            <a:r>
              <a:rPr lang="ru-RU" dirty="0" smtClean="0">
                <a:solidFill>
                  <a:schemeClr val="tx1"/>
                </a:solidFill>
              </a:rPr>
              <a:t>базы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Создание </a:t>
            </a:r>
            <a:r>
              <a:rPr lang="ru-RU" dirty="0">
                <a:solidFill>
                  <a:schemeClr val="tx1"/>
                </a:solidFill>
              </a:rPr>
              <a:t>индивидуальных маршрутов для обучающихся 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Повышение </a:t>
            </a:r>
            <a:r>
              <a:rPr lang="ru-RU" dirty="0">
                <a:solidFill>
                  <a:schemeClr val="tx1"/>
                </a:solidFill>
              </a:rPr>
              <a:t>эффективности работы различных </a:t>
            </a:r>
            <a:r>
              <a:rPr lang="ru-RU" dirty="0" smtClean="0">
                <a:solidFill>
                  <a:schemeClr val="tx1"/>
                </a:solidFill>
              </a:rPr>
              <a:t>моделей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</a:rPr>
              <a:t>Аналитика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endParaRPr lang="ru-RU" sz="3100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2620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7175351" cy="1080120"/>
          </a:xfrm>
        </p:spPr>
        <p:txBody>
          <a:bodyPr>
            <a:normAutofit fontScale="90000"/>
          </a:bodyPr>
          <a:lstStyle/>
          <a:p>
            <a:pPr marL="182880" algn="ctr"/>
            <a:r>
              <a:rPr lang="ru-RU" sz="2800" b="1" dirty="0" smtClean="0">
                <a:solidFill>
                  <a:schemeClr val="tx1"/>
                </a:solidFill>
              </a:rPr>
              <a:t>Результаты опроса среди родителей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учеников Всеволожского ЦО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О работе дистанционного обучения в школе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05794379"/>
              </p:ext>
            </p:extLst>
          </p:nvPr>
        </p:nvGraphicFramePr>
        <p:xfrm>
          <a:off x="179512" y="1628800"/>
          <a:ext cx="885698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82575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/>
              <a:t>Результаты опроса среди учеников школ 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b="1" dirty="0" smtClean="0"/>
              <a:t>Всеволожского района</a:t>
            </a:r>
            <a:r>
              <a:rPr lang="ru-RU" altLang="ru-RU" sz="1600" b="1" dirty="0" smtClean="0"/>
              <a:t/>
            </a:r>
            <a:br>
              <a:rPr lang="ru-RU" altLang="ru-RU" sz="1600" b="1" dirty="0" smtClean="0"/>
            </a:br>
            <a:r>
              <a:rPr lang="ru-RU" altLang="ru-RU" sz="2000" dirty="0">
                <a:solidFill>
                  <a:schemeClr val="bg2"/>
                </a:solidFill>
              </a:rPr>
              <a:t/>
            </a:r>
            <a:br>
              <a:rPr lang="ru-RU" altLang="ru-RU" sz="2000" dirty="0">
                <a:solidFill>
                  <a:schemeClr val="bg2"/>
                </a:solidFill>
              </a:rPr>
            </a:br>
            <a:r>
              <a:rPr lang="ru-RU" altLang="ru-RU" sz="2000" b="1" dirty="0">
                <a:solidFill>
                  <a:srgbClr val="FF0000"/>
                </a:solidFill>
              </a:rPr>
              <a:t>Основные цели обучения на дистанционном курсе для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ученика</a:t>
            </a:r>
            <a:endParaRPr lang="ru-RU" alt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type="clipArt" sz="half" idx="1"/>
            <p:extLst>
              <p:ext uri="{D42A27DB-BD31-4B8C-83A1-F6EECF244321}">
                <p14:modId xmlns:p14="http://schemas.microsoft.com/office/powerpoint/2010/main" val="1948259519"/>
              </p:ext>
            </p:extLst>
          </p:nvPr>
        </p:nvGraphicFramePr>
        <p:xfrm>
          <a:off x="1115616" y="1988840"/>
          <a:ext cx="6883400" cy="455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211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3">
      <a:dk1>
        <a:srgbClr val="7B7A8E"/>
      </a:dk1>
      <a:lt1>
        <a:srgbClr val="FFFFFF"/>
      </a:lt1>
      <a:dk2>
        <a:srgbClr val="9B9AB3"/>
      </a:dk2>
      <a:lt2>
        <a:srgbClr val="FFFFFF"/>
      </a:lt2>
      <a:accent1>
        <a:srgbClr val="807EB0"/>
      </a:accent1>
      <a:accent2>
        <a:srgbClr val="333399"/>
      </a:accent2>
      <a:accent3>
        <a:srgbClr val="CBCAD6"/>
      </a:accent3>
      <a:accent4>
        <a:srgbClr val="DADADA"/>
      </a:accent4>
      <a:accent5>
        <a:srgbClr val="C0C0D4"/>
      </a:accent5>
      <a:accent6>
        <a:srgbClr val="2D2D8A"/>
      </a:accent6>
      <a:hlink>
        <a:srgbClr val="DEE8F9"/>
      </a:hlink>
      <a:folHlink>
        <a:srgbClr val="D1CFF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7B7A8E"/>
        </a:dk1>
        <a:lt1>
          <a:srgbClr val="FFFFFF"/>
        </a:lt1>
        <a:dk2>
          <a:srgbClr val="9B9AB3"/>
        </a:dk2>
        <a:lt2>
          <a:srgbClr val="FFFFFF"/>
        </a:lt2>
        <a:accent1>
          <a:srgbClr val="807EB0"/>
        </a:accent1>
        <a:accent2>
          <a:srgbClr val="333399"/>
        </a:accent2>
        <a:accent3>
          <a:srgbClr val="CBCAD6"/>
        </a:accent3>
        <a:accent4>
          <a:srgbClr val="DADADA"/>
        </a:accent4>
        <a:accent5>
          <a:srgbClr val="C0C0D4"/>
        </a:accent5>
        <a:accent6>
          <a:srgbClr val="2D2D8A"/>
        </a:accent6>
        <a:hlink>
          <a:srgbClr val="DEE8F9"/>
        </a:hlink>
        <a:folHlink>
          <a:srgbClr val="D1CFF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2260</TotalTime>
  <Words>279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1_Default Design</vt:lpstr>
      <vt:lpstr>Тема Office</vt:lpstr>
      <vt:lpstr>Презентация PowerPoint</vt:lpstr>
      <vt:lpstr>Модель сетевого взаимодействия</vt:lpstr>
      <vt:lpstr>Модель организации Базовой школы</vt:lpstr>
      <vt:lpstr>Участники проекта</vt:lpstr>
      <vt:lpstr>Список педагогических ситуаций</vt:lpstr>
      <vt:lpstr>Потребность в ДО по району</vt:lpstr>
      <vt:lpstr>Основные направления и динамика развития ДО</vt:lpstr>
      <vt:lpstr>Результаты опроса среди родителей учеников Всеволожского ЦО  О работе дистанционного обучения в школе </vt:lpstr>
      <vt:lpstr>Результаты опроса среди учеников школ  Всеволожского района  Основные цели обучения на дистанционном курсе для ученика</vt:lpstr>
      <vt:lpstr>Сложности в обучении на дистанционном курсе  </vt:lpstr>
      <vt:lpstr>Перспективы развития</vt:lpstr>
      <vt:lpstr>Дистанционные курсы для начальной школы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256</cp:revision>
  <dcterms:created xsi:type="dcterms:W3CDTF">2013-12-04T09:18:09Z</dcterms:created>
  <dcterms:modified xsi:type="dcterms:W3CDTF">2015-05-11T07:31:24Z</dcterms:modified>
</cp:coreProperties>
</file>