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732" r:id="rId4"/>
    <p:sldMasterId id="2147483744" r:id="rId5"/>
    <p:sldMasterId id="2147483756" r:id="rId6"/>
    <p:sldMasterId id="2147483768" r:id="rId7"/>
    <p:sldMasterId id="2147483780" r:id="rId8"/>
    <p:sldMasterId id="2147483792" r:id="rId9"/>
  </p:sldMasterIdLst>
  <p:sldIdLst>
    <p:sldId id="256" r:id="rId10"/>
    <p:sldId id="272" r:id="rId11"/>
    <p:sldId id="259" r:id="rId12"/>
    <p:sldId id="261" r:id="rId13"/>
    <p:sldId id="262" r:id="rId14"/>
    <p:sldId id="273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3630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66302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68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54842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67856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784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95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874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62371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12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24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9984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5045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718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17997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813766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619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10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81662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04007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0147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7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1121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94270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7379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9434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24014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59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812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23138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66539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700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878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09505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59517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03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14246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051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406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6085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829270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508354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0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345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4502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316992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72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822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065234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483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799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972824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1667248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67602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4068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328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25715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95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10045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666834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403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828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219382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513961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84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190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512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9646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81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091358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284287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220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16630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5107160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726302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4715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444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97306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04497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88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21097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037647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6053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862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42140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083743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7962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0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04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17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4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2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98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27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FF"/>
            </a:gs>
            <a:gs pos="95000">
              <a:srgbClr val="B9F3F9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02.03.2016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73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450215" algn="ctr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ru-RU" sz="1800" b="1" dirty="0" smtClean="0">
              <a:latin typeface="Times New Roman"/>
              <a:ea typeface="Calibri"/>
              <a:cs typeface="Times New Roman"/>
            </a:endParaRPr>
          </a:p>
          <a:p>
            <a:pPr indent="450215" algn="ctr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ru-RU" sz="1800" b="1" dirty="0">
              <a:latin typeface="Times New Roman"/>
              <a:ea typeface="Calibri"/>
              <a:cs typeface="Times New Roman"/>
            </a:endParaRPr>
          </a:p>
          <a:p>
            <a:pPr indent="450215" algn="ctr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</a:pPr>
            <a:endParaRPr lang="ru-RU" sz="1800" b="1" dirty="0" smtClean="0">
              <a:latin typeface="Times New Roman"/>
              <a:ea typeface="Calibri"/>
              <a:cs typeface="Times New Roman"/>
            </a:endParaRPr>
          </a:p>
          <a:p>
            <a:pPr indent="0" algn="ctr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Совещание </a:t>
            </a:r>
          </a:p>
          <a:p>
            <a:pPr indent="0" algn="ctr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по 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вопросам подготовки к введению</a:t>
            </a:r>
            <a:r>
              <a:rPr lang="ru-RU" sz="1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федерального государственного образовательного стандарта начального общего образования обучающихся с ограниченными возможностями здоровья и федерального государственного образовательного стандарта образования обучающихся с умственной отсталостью (интеллектуальными нарушениями) в 2016-2017 учебном году в общеобразовательных организациях Ленинградской</a:t>
            </a:r>
            <a:r>
              <a:rPr lang="ru-RU" sz="1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области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1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                                                          2 марта 2016 года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072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50405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ГОУ ЛО, участвующие в апробации ФГОС ОВЗ в 2015-2016 учебном году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942451"/>
              </p:ext>
            </p:extLst>
          </p:nvPr>
        </p:nvGraphicFramePr>
        <p:xfrm>
          <a:off x="467544" y="620688"/>
          <a:ext cx="8208912" cy="633351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88432"/>
                <a:gridCol w="4320480"/>
              </a:tblGrid>
              <a:tr h="234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образовательной организации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Адаптированная основная общеобразовательная программа в соответствии с ФГОС ОВЗ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«Лужская санаторная школа-интернат»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задержкой психического развития (вариант 7.1)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ГКОУ ЛО «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Волховская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школа, реализующая адаптированные образовательные программы»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задержкой психического развития (вариант 7.1)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«Специальная (коррекционная) школа «Красные зори»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нарушениями опорно-двигательного аппарата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«Кировская 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синдромами аутистического спектра (8.4)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«Лужская школа-интернат, реализующая адаптированные образовательные программы»»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 с задержкой психического развития (вариант 7.1, 7.2), для обучающихся с умственной отсталостью (вариант 2)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«Мгинская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слабовидящих обучающихся  (вариант 4.2.)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«Назийский центр социально-трудовой адаптации и профориентации»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задержкой психического развития (вариант 7.1)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ЛО«Павловский центр «Логос»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тяжелыми нарушениями речи (вариант 5.2.)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«Сясьстройская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глухих обучающихся ( вариант 1,2; 1.3)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«Юкковская специальная (коррекционная) общеобразовательная школа-интернат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слабослышащих обучающихся (вариант 2.1)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«Приморская школа-интернат, реализующая адаптированные образовательные программы»»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умственной отсталостью (интеллектуальными нарушениями) (вариант 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«Приозерская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умственной отсталостью (интеллектуальными нарушениями) (вариант 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«Сланцевская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умственной отсталостью (интеллектуальными нарушениями) (вариант 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ГКОУ ЛО «Сиверская специальная (коррекционная) общеобразовательная школа-интернат»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обучающихся с умственной отсталостью (интеллектуальными нарушениями) (вариант 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3448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введения федерального государственного образовательного стандарта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b="1" dirty="0" smtClean="0"/>
              <a:t>Основной разработчик ФГОС ОВЗ и примерных адаптированных основных общеобразовательных программ</a:t>
            </a:r>
          </a:p>
          <a:p>
            <a:pPr marL="0" indent="0" algn="ctr">
              <a:buNone/>
              <a:defRPr/>
            </a:pPr>
            <a:endParaRPr lang="en-US" b="1" dirty="0" smtClean="0"/>
          </a:p>
          <a:p>
            <a:pPr marL="0" indent="0" algn="ctr">
              <a:buNone/>
              <a:defRPr/>
            </a:pPr>
            <a:r>
              <a:rPr lang="en-US" b="1" dirty="0" smtClean="0"/>
              <a:t>fgos-ovz.herzen.spb.ru</a:t>
            </a:r>
          </a:p>
          <a:p>
            <a:pPr marL="0" indent="0" algn="ctr">
              <a:buNone/>
              <a:defRPr/>
            </a:pPr>
            <a:endParaRPr lang="en-US" b="1" dirty="0"/>
          </a:p>
          <a:p>
            <a:pPr marL="0" indent="0" algn="ctr">
              <a:buNone/>
              <a:defRPr/>
            </a:pPr>
            <a:r>
              <a:rPr lang="ru-RU" b="1" dirty="0" smtClean="0"/>
              <a:t>Межрегиональное совещание по вопросам введения ФГОС ОВЗ</a:t>
            </a:r>
          </a:p>
          <a:p>
            <a:pPr marL="0" indent="0" algn="ctr">
              <a:buNone/>
              <a:defRPr/>
            </a:pPr>
            <a:r>
              <a:rPr lang="ru-RU" b="1" dirty="0" smtClean="0"/>
              <a:t>9 июня 2016 года в Санкт-Петербурге</a:t>
            </a:r>
          </a:p>
          <a:p>
            <a:pPr marL="0" indent="0" algn="ctr">
              <a:buNone/>
              <a:defRPr/>
            </a:pPr>
            <a:r>
              <a:rPr lang="ru-RU" b="1" dirty="0" smtClean="0"/>
              <a:t>Регистрация: </a:t>
            </a:r>
            <a:r>
              <a:rPr lang="en-US" b="1" dirty="0" smtClean="0"/>
              <a:t>seminar. </a:t>
            </a:r>
            <a:r>
              <a:rPr lang="en-US" b="1"/>
              <a:t>p</a:t>
            </a:r>
            <a:r>
              <a:rPr lang="en-US" b="1" smtClean="0"/>
              <a:t>fur.ru</a:t>
            </a:r>
          </a:p>
          <a:p>
            <a:pPr marL="0" indent="0" algn="ctr">
              <a:buNone/>
              <a:defRPr/>
            </a:pPr>
            <a:endParaRPr lang="ru-RU" b="1" dirty="0" smtClean="0"/>
          </a:p>
          <a:p>
            <a:pPr algn="ctr">
              <a:buNone/>
              <a:defRPr/>
            </a:pPr>
            <a:r>
              <a:rPr lang="ru-RU" b="1" dirty="0" smtClean="0"/>
              <a:t>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12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введения федерального государственного образовательного стандарта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endParaRPr lang="ru-RU" b="1" dirty="0" smtClean="0"/>
          </a:p>
          <a:p>
            <a:pPr algn="just" fontAlgn="t"/>
            <a:r>
              <a:rPr lang="ru-RU" sz="2400" b="1" dirty="0" smtClean="0">
                <a:cs typeface="Times New Roman" pitchFamily="18" charset="0"/>
              </a:rPr>
              <a:t>ФЕДЕРАЛЬНЫЕ ГОСУДАРСТВЕННЫЕ ОБРАЗОВАТЕЛЬНЫЕ СТАНДАРТЫ ДЛЯ ОБУЧАЮЩИХСЯ С ОВЗ ПРИМЕНЯЮТСЯ К ПРАВООТНОШЕНИЯМ, ВОЗНИКШИМ С 1 СЕНТЯБРЯ 2016 ГОДА</a:t>
            </a:r>
            <a:endParaRPr lang="ru-RU" sz="2400" dirty="0" smtClean="0">
              <a:cs typeface="Times New Roman" pitchFamily="18" charset="0"/>
            </a:endParaRPr>
          </a:p>
          <a:p>
            <a:pPr algn="just" fontAlgn="base"/>
            <a:endParaRPr lang="ru-RU" sz="2400" b="1" dirty="0" smtClean="0">
              <a:cs typeface="Times New Roman" pitchFamily="18" charset="0"/>
            </a:endParaRPr>
          </a:p>
          <a:p>
            <a:pPr algn="just" fontAlgn="t"/>
            <a:endParaRPr lang="ru-RU" sz="2400" b="1" dirty="0" smtClean="0">
              <a:cs typeface="Times New Roman" pitchFamily="18" charset="0"/>
            </a:endParaRPr>
          </a:p>
          <a:p>
            <a:pPr algn="just" fontAlgn="t"/>
            <a:r>
              <a:rPr lang="ru-RU" sz="2400" b="1" dirty="0" smtClean="0">
                <a:cs typeface="Times New Roman" pitchFamily="18" charset="0"/>
              </a:rPr>
              <a:t>ОБУЧЕНИЕ ЛИЦ, ЗАЧИСЛЕННЫХ ДО 1 СЕНТЯБРЯ </a:t>
            </a:r>
            <a:br>
              <a:rPr lang="ru-RU" sz="2400" b="1" dirty="0" smtClean="0">
                <a:cs typeface="Times New Roman" pitchFamily="18" charset="0"/>
              </a:rPr>
            </a:br>
            <a:r>
              <a:rPr lang="ru-RU" sz="2400" b="1" dirty="0" smtClean="0">
                <a:cs typeface="Times New Roman" pitchFamily="18" charset="0"/>
              </a:rPr>
              <a:t>2016 ГОДА ДЛЯ ОБУЧЕНИЯ ПО АДАПТИРОВАННЫМ ОБРАЗОВАТЕЛЬНЫМ ПРОГРАММАМ, ОСУЩЕСТВЛЯЕТСЯ ПО НИМ ДО ЗАВЕРШЕНИЯ ОБУЧЕНИЯ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5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введения федерального государственного образовательного стандарта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62056" cy="5077544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Основные </a:t>
            </a:r>
            <a:r>
              <a:rPr lang="ru-RU" sz="6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этапы подготовки к  введению ФГОС для обучающихся с ОВЗ </a:t>
            </a:r>
            <a:endParaRPr lang="ru-RU" sz="6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6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Подготовительный этап</a:t>
            </a: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endParaRPr lang="ru-RU" sz="6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 Создание рабочей группы по сопровождению  введения ФГОС для обучающихся с ОВЗ . 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 Анализ требований ФГОС </a:t>
            </a: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 </a:t>
            </a: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условиям </a:t>
            </a: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реализации ФГОС для обучающихся с ОВЗ. </a:t>
            </a:r>
            <a:endParaRPr lang="ru-RU" sz="6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Приведение условий обучения в соответствие с требованиями </a:t>
            </a: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ФГОС для обучающихся с ОВЗ. 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Разработка или дополнение локальных нормативных актов образовательной организации в части, касающейся вопросов введения ФГОС для обучающихся с ОВЗ</a:t>
            </a:r>
            <a:endParaRPr lang="ru-RU" sz="6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Повышение квалификации педагогических работников, участвующих в реализации ФГОС для обучающихся с ОВЗ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6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</a:t>
            </a:r>
            <a:r>
              <a:rPr lang="ru-RU" sz="6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Мониторинг готовности образовательной организации к введению ФГОС. </a:t>
            </a:r>
          </a:p>
          <a:p>
            <a:pPr fontAlgn="t"/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9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введения федерального государственного образовательного стандарта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300" b="1" dirty="0" smtClean="0">
                <a:latin typeface="Times New Roman"/>
                <a:ea typeface="Calibri"/>
                <a:cs typeface="Times New Roman"/>
              </a:rPr>
              <a:t>        Основные </a:t>
            </a:r>
            <a:r>
              <a:rPr lang="ru-RU" sz="2300" b="1" dirty="0">
                <a:latin typeface="Times New Roman"/>
                <a:ea typeface="Calibri"/>
                <a:cs typeface="Times New Roman"/>
              </a:rPr>
              <a:t>этапы подготовки к  введению ФГОС для обучающихся с ОВЗ 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300" b="1" dirty="0">
                <a:latin typeface="Times New Roman"/>
                <a:ea typeface="Times New Roman"/>
              </a:rPr>
              <a:t>Основной </a:t>
            </a:r>
            <a:r>
              <a:rPr lang="ru-RU" sz="2300" b="1" dirty="0" smtClean="0">
                <a:latin typeface="Times New Roman"/>
                <a:ea typeface="Times New Roman"/>
              </a:rPr>
              <a:t>этап</a:t>
            </a:r>
            <a:r>
              <a:rPr lang="ru-RU" sz="2300" dirty="0" smtClean="0">
                <a:latin typeface="Times New Roman"/>
                <a:ea typeface="Times New Roman"/>
              </a:rPr>
              <a:t>:</a:t>
            </a:r>
            <a:endParaRPr lang="ru-RU" sz="2300" dirty="0">
              <a:latin typeface="Times New Roman"/>
              <a:ea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300" dirty="0">
                <a:latin typeface="Times New Roman"/>
                <a:ea typeface="Times New Roman"/>
              </a:rPr>
              <a:t> 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1. Комплектование контингента учащихся с ОВЗ. 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2. Информирование родителей об особенностях и перспективах обучения учащихся с ОВЗ. </a:t>
            </a:r>
            <a:endParaRPr lang="ru-RU" sz="2300" dirty="0" smtClean="0">
              <a:latin typeface="Times New Roman"/>
              <a:ea typeface="Times New Roman"/>
            </a:endParaRP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3</a:t>
            </a:r>
            <a:r>
              <a:rPr lang="ru-RU" sz="2300" dirty="0">
                <a:latin typeface="Times New Roman"/>
                <a:ea typeface="Times New Roman"/>
              </a:rPr>
              <a:t>. Разработка </a:t>
            </a:r>
            <a:r>
              <a:rPr lang="ru-RU" sz="2300" dirty="0" smtClean="0">
                <a:latin typeface="Times New Roman"/>
                <a:ea typeface="Times New Roman"/>
              </a:rPr>
              <a:t>адаптированных основных общеобразовательных программ.</a:t>
            </a: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4</a:t>
            </a:r>
            <a:r>
              <a:rPr lang="ru-RU" sz="2300" dirty="0" smtClean="0">
                <a:latin typeface="Times New Roman"/>
                <a:ea typeface="Times New Roman"/>
              </a:rPr>
              <a:t>. </a:t>
            </a:r>
            <a:r>
              <a:rPr lang="ru-RU" sz="2300" dirty="0">
                <a:latin typeface="Times New Roman"/>
                <a:ea typeface="Times New Roman"/>
              </a:rPr>
              <a:t>Осуществление образовательной деятельности </a:t>
            </a:r>
            <a:r>
              <a:rPr lang="ru-RU" sz="2300" dirty="0" smtClean="0">
                <a:latin typeface="Times New Roman"/>
                <a:ea typeface="Times New Roman"/>
              </a:rPr>
              <a:t>по реализации адаптированных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 основных общеобразовательных программ </a:t>
            </a:r>
            <a:endParaRPr lang="ru-RU" sz="2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indent="431800"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5</a:t>
            </a:r>
            <a:r>
              <a:rPr lang="ru-RU" sz="2300" dirty="0" smtClean="0">
                <a:latin typeface="Times New Roman"/>
                <a:ea typeface="Times New Roman"/>
              </a:rPr>
              <a:t>. </a:t>
            </a:r>
            <a:r>
              <a:rPr lang="ru-RU" sz="2300" dirty="0">
                <a:latin typeface="Times New Roman"/>
                <a:ea typeface="Times New Roman"/>
              </a:rPr>
              <a:t>Текущий мониторинг качества внедрения ФГОС </a:t>
            </a:r>
            <a:r>
              <a:rPr lang="ru-RU" sz="2300" dirty="0" smtClean="0">
                <a:latin typeface="Times New Roman"/>
                <a:ea typeface="Times New Roman"/>
              </a:rPr>
              <a:t>для </a:t>
            </a:r>
            <a:r>
              <a:rPr lang="ru-RU" sz="2300" dirty="0">
                <a:latin typeface="Times New Roman"/>
                <a:ea typeface="Times New Roman"/>
              </a:rPr>
              <a:t>обучающихся с </a:t>
            </a:r>
            <a:r>
              <a:rPr lang="ru-RU" sz="2300" dirty="0" smtClean="0">
                <a:latin typeface="Times New Roman"/>
                <a:ea typeface="Times New Roman"/>
              </a:rPr>
              <a:t>ОВЗ.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fontAlgn="t"/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94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b="1" dirty="0" smtClean="0"/>
              <a:t>Нормативная база образования обучающихся с ОВЗ:</a:t>
            </a:r>
          </a:p>
          <a:p>
            <a:endParaRPr lang="ru-RU" sz="3400" b="1" dirty="0" smtClean="0"/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Закон Российской Федерации от 29.12.2012 г. № 273-ФЗ «Об образовании в Российской Федерации»  </a:t>
            </a:r>
            <a:endParaRPr lang="ru-RU" sz="2900" dirty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- Приказ Министерства образования и науки Российской Федерации от 19.12.2014г. №1598 «Об утверждении федерального государственного образовательного стандарта  начального общего образования обучающихся с ограниченными возможностями здоровья»  </a:t>
            </a:r>
            <a:endParaRPr lang="ru-RU" sz="2900" dirty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- Приказ Министерства образования и науки Российской Федерации от 19.12.2014г. №1599 «Об утверждении федерального государственного образовательного стандарта  образования обучающихся с умственной отсталостью (интеллектуальными нарушениями)»  </a:t>
            </a:r>
            <a:endParaRPr lang="ru-RU" sz="2900" dirty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-  Постановление Главного государственного санитарного врача РФ от 10.07.2015 г. № 26  «Об утверждении СанПиН 2.4.2.3286015 «Санитарно-эпидемиологические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ограниченными возможностями здоровья».</a:t>
            </a:r>
            <a:endParaRPr lang="ru-RU" sz="2900" dirty="0">
              <a:latin typeface="Calibri"/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-Приказ Министерства образования и науки РФ от 30.08.2013 г. № 1015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образования» </a:t>
            </a:r>
            <a:endParaRPr lang="ru-RU" sz="2900" dirty="0">
              <a:latin typeface="Calibri"/>
              <a:ea typeface="Times New Roman"/>
              <a:cs typeface="Times New Roman"/>
            </a:endParaRP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1488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dirty="0" smtClean="0"/>
              <a:t>Образование </a:t>
            </a:r>
            <a:r>
              <a:rPr lang="ru-RU" dirty="0"/>
              <a:t>обучающихся с ограниченными возможностями здоровья может быть организовано как совместно с другими обучающимися, так и в отдельных классах, группах или в отдельных организациях, осуществляющих образовательную деятельность</a:t>
            </a:r>
            <a:r>
              <a:rPr lang="ru-RU" dirty="0" smtClean="0"/>
              <a:t>.( п. 4 ст. 79 ФЗ-№273-ФЗ)</a:t>
            </a:r>
          </a:p>
          <a:p>
            <a:pPr marL="0" indent="0" fontAlgn="t">
              <a:buNone/>
            </a:pPr>
            <a:r>
              <a:rPr lang="ru-RU" dirty="0" smtClean="0"/>
              <a:t>В </a:t>
            </a:r>
            <a:r>
              <a:rPr lang="ru-RU" dirty="0"/>
              <a:t>организациях создаются специальные условия для получения образования указанными обучающимися</a:t>
            </a:r>
            <a:r>
              <a:rPr lang="ru-RU" dirty="0" smtClean="0"/>
              <a:t>.(п.2. ст. </a:t>
            </a:r>
            <a:r>
              <a:rPr lang="ru-RU" dirty="0">
                <a:solidFill>
                  <a:prstClr val="black"/>
                </a:solidFill>
              </a:rPr>
              <a:t>79 ФЗ-№</a:t>
            </a:r>
            <a:r>
              <a:rPr lang="ru-RU" dirty="0" smtClean="0">
                <a:solidFill>
                  <a:prstClr val="black"/>
                </a:solidFill>
              </a:rPr>
              <a:t>273-ФЗ)</a:t>
            </a: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29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Прием на обучение детей с ОВЗ</a:t>
            </a:r>
          </a:p>
          <a:p>
            <a:r>
              <a:rPr lang="ru-RU" dirty="0"/>
              <a:t>Дети с ограниченными возможностями здоровья принимаются на обучение по адаптированной основной общеобразовательной программе только с согласия родителей (законных представителей) и на основании рекомендаций психолого-медико-педагогической комиссии</a:t>
            </a:r>
            <a:r>
              <a:rPr lang="ru-RU" dirty="0" smtClean="0"/>
              <a:t>. (п. 3 ст.55 ФЗ № 273-ФЗ)</a:t>
            </a:r>
          </a:p>
          <a:p>
            <a:r>
              <a:rPr lang="ru-RU" dirty="0" smtClean="0"/>
              <a:t>В Ленинградской области действуют 18 муниципальных и центральная психолого-медико-педагогическая комиссии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7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D34817"/>
              </a:buClr>
            </a:pPr>
            <a:r>
              <a:rPr lang="ru-RU" dirty="0" smtClean="0"/>
              <a:t>Общее </a:t>
            </a:r>
            <a:r>
              <a:rPr lang="ru-RU" dirty="0"/>
              <a:t>образование обучающихся с ограниченными возможностями здоровья осуществляется в организациях, осуществляющих образовательную деятельность </a:t>
            </a:r>
            <a:r>
              <a:rPr lang="ru-RU" b="1" dirty="0"/>
              <a:t>по адаптированным основным общеобразовательным программам</a:t>
            </a:r>
            <a:r>
              <a:rPr lang="ru-RU" dirty="0"/>
              <a:t>. В таких организациях создаются специальные условия для получения образования указанными обучающимися</a:t>
            </a:r>
            <a:r>
              <a:rPr lang="ru-RU" dirty="0" smtClean="0"/>
              <a:t>.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(</a:t>
            </a:r>
            <a:r>
              <a:rPr lang="ru-RU" dirty="0">
                <a:solidFill>
                  <a:prstClr val="black"/>
                </a:solidFill>
              </a:rPr>
              <a:t>п. </a:t>
            </a:r>
            <a:r>
              <a:rPr lang="ru-RU" dirty="0" smtClean="0">
                <a:solidFill>
                  <a:prstClr val="black"/>
                </a:solidFill>
              </a:rPr>
              <a:t>2 </a:t>
            </a:r>
            <a:r>
              <a:rPr lang="ru-RU" dirty="0">
                <a:solidFill>
                  <a:prstClr val="black"/>
                </a:solidFill>
              </a:rPr>
              <a:t>ст. 79 ФЗ №273-ФЗ)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Комитет общего и профессионального образования Ленинградской области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Адаптированные основные общеобразовательные программы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обучающихся с ОВЗ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496" y="1052736"/>
            <a:ext cx="4392488" cy="5616624"/>
          </a:xfrm>
        </p:spPr>
        <p:txBody>
          <a:bodyPr>
            <a:normAutofit fontScale="40000" lnSpcReduction="20000"/>
          </a:bodyPr>
          <a:lstStyle/>
          <a:p>
            <a:pPr marL="457200" lvl="1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1.1 для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глухих обучающихся ( в соответствии с ФГОС НОО)</a:t>
            </a:r>
          </a:p>
          <a:p>
            <a:pPr marL="457200" lvl="1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1.2. для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глухих обучающихся  ( в пролонгированные сроки), в том числе с ЗПР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1.3.для глухих обучающихся с легкой умственной отсталостью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1.4. для глухих обучающихся с умеренной или тяжелой умственной отсталостью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2.1. для слабослышащих и позднооглохших обучающихся (в соответствии с ФГОС НОО)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2.2. для слабослышащих и позднооглохших обучающихся  (в пролонгированные сроки) в том числе с ЗПР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2.3. для слабослышащих и позднооглохших обучающихся с легкой умственной отсталостью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3.1. для слепых обучающихся (с сохранным интеллектом, в соответствии с ФГОС НОО)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3.2. для слепых обучающихся (в пролонгированные сроки) в том числе с ЗПР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3.3  для слепых обучающихся с легкой умственной отсталостью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3.4. для слепых обучающихся с умеренной и тяжелой умственной отсталостью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4.1. для слабовидящих обучающихся (с сохранным интеллектом, в </a:t>
            </a: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соответствии 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ФГОС НОО)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4.2. для слабовидящих обучающихся (в пролонгированные сроки), в том числе с ЗПР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4.3. для слабовидящих обучающихся с легкой умственной отсталостью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1052736"/>
            <a:ext cx="4608512" cy="5436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5.1. для обучающихся с тяжелыми нарушениями речи (в соответствии с ФГОС ОВЗ)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5.2. для обучающихся с тяжелыми нарушениями речи с ЗПР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6.1. для обучающихся с НОДА (в соответствии с ФГОС НОО)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6.2. для обучающихся с НОДА ( в пролонгированные сроки), в том числе с ЗПР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6.3. для обучающихся с НОДА с умственной отсталостью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6.4. для обучающихся с НОДА с ТМНР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7.1. для обучающихся с ЗПР (в соответствии с ФГОС НОО)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7.2. для обучающихся с ЗПР (в пролонгированные сроки)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8.1  для обучающихся с РАС (в соответствии с ФГОС НОО)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8.2. для обучающихся с РАС (в пролонгированные сроки ) развитие сопоставимо с ЗПР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8.3. для обучающихся с РАС с легкой умственной отсталостью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8.4. для обучающихся с РАС с ТМНР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УО вариант1 - Для обучающихся с легкой умственной отсталостью </a:t>
            </a:r>
          </a:p>
          <a:p>
            <a:pPr marL="274320" indent="450215" algn="just">
              <a:lnSpc>
                <a:spcPct val="115000"/>
              </a:lnSpc>
              <a:spcBef>
                <a:spcPts val="580"/>
              </a:spcBef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УО вариант 2 – Для обучающихся с умеренной и тяжелой умственной отсталостью</a:t>
            </a:r>
          </a:p>
        </p:txBody>
      </p:sp>
    </p:spTree>
    <p:extLst>
      <p:ext uri="{BB962C8B-B14F-4D97-AF65-F5344CB8AC3E}">
        <p14:creationId xmlns:p14="http://schemas.microsoft.com/office/powerpoint/2010/main" val="34676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1140</Words>
  <Application>Microsoft Office PowerPoint</Application>
  <PresentationFormat>Экран (4:3)</PresentationFormat>
  <Paragraphs>122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Справедливость</vt:lpstr>
      <vt:lpstr>1_Справедливость</vt:lpstr>
      <vt:lpstr>2_Справедливость</vt:lpstr>
      <vt:lpstr>5_Справедливость</vt:lpstr>
      <vt:lpstr>6_Справедливость</vt:lpstr>
      <vt:lpstr>7_Справедливость</vt:lpstr>
      <vt:lpstr>8_Справедливость</vt:lpstr>
      <vt:lpstr>3_Справедливость</vt:lpstr>
      <vt:lpstr>Комитет общего и профессионального образования Ленинградской области </vt:lpstr>
      <vt:lpstr>Комитет общего и профессионального образования Ленинградской области Обеспечение введения федерального государственного образовательного стандарта для обучающихся с ОВЗ</vt:lpstr>
      <vt:lpstr>Комитет общего и профессионального образования Ленинградской области Обеспечение введения федерального государственного образовательного стандарта для обучающихся с ОВЗ</vt:lpstr>
      <vt:lpstr>Комитет общего и профессионального образования Ленинградской области Обеспечение введения федерального государственного образовательного стандарта для обучающихся с ОВЗ</vt:lpstr>
      <vt:lpstr>Комитет общего и профессионального образования Ленинградской области 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vt:lpstr>
      <vt:lpstr>Комитет общего и профессионального образования Ленинградской области 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vt:lpstr>
      <vt:lpstr>Комитет общего и профессионального образования Ленинградской области 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vt:lpstr>
      <vt:lpstr>Комитет общего и профессионального образования Ленинградской области Организация обучения детей с ограниченными возможностями здоровья в соответствии с федеральными государственными образовательными стандартами для обучающихся с ОВЗ</vt:lpstr>
      <vt:lpstr>Комитет общего и профессионального образования Ленинградской области Адаптированные основные общеобразовательные программы  для обучающихся с ОВЗ</vt:lpstr>
      <vt:lpstr> Комитет общего и профессионального образования Ленинградской области ГОУ ЛО, участвующие в апробации ФГОС ОВЗ в 2015-2016 учебном году</vt:lpstr>
      <vt:lpstr>Комитет общего и профессионального образования Ленинградской области Обеспечение введения федерального государственного образовательного стандарта для обучающихся с ОВЗ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общего и профессионального образования Ленинградской области</dc:title>
  <dc:creator>Галина Викторовна Селезнева</dc:creator>
  <cp:lastModifiedBy>Галина Викторовна Селезнева</cp:lastModifiedBy>
  <cp:revision>3</cp:revision>
  <dcterms:created xsi:type="dcterms:W3CDTF">2016-03-02T06:18:07Z</dcterms:created>
  <dcterms:modified xsi:type="dcterms:W3CDTF">2016-03-02T12:31:53Z</dcterms:modified>
</cp:coreProperties>
</file>